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comments/comment1.xml" ContentType="application/vnd.openxmlformats-officedocument.presentationml.comments+xml"/>
  <Override PartName="/ppt/slides/slide3.xml" ContentType="application/vnd.openxmlformats-officedocument.presentationml.slide+xml"/>
  <Override PartName="/ppt/slides/slide4.xml" ContentType="application/vnd.openxmlformats-officedocument.presentationml.slide+xml"/>
  <Override PartName="/ppt/comments/comment2.xml" ContentType="application/vnd.openxmlformats-officedocument.presentationml.comments+xml"/>
  <Override PartName="/ppt/slides/slide5.xml" ContentType="application/vnd.openxmlformats-officedocument.presentationml.slide+xml"/>
  <Override PartName="/ppt/comments/comment3.xml" ContentType="application/vnd.openxmlformats-officedocument.presentationml.comments+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theme/theme2.xml" ContentType="application/vnd.openxmlformats-officedocument.theme+xml"/>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1"/>
    <p:sldId id="259" r:id="rId12"/>
    <p:sldId id="260" r:id="rId14"/>
    <p:sldId id="261" r:id="rId16"/>
    <p:sldId id="262" r:id="rId17"/>
    <p:sldId id="263" r:id="rId18"/>
    <p:sldId id="264"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1pPr>
    <a:lvl2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2pPr>
    <a:lvl3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3pPr>
    <a:lvl4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4pPr>
    <a:lvl5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5pPr>
    <a:lvl6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6pPr>
    <a:lvl7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7pPr>
    <a:lvl8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8pPr>
    <a:lvl9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Author id="0" name="Stephanie Duffieux" initials="SD" lastIdx="3" clrIdx="0"/>
</p:cmAuthorLst>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wholeTbl>
    <a:band2H>
      <a:tcTxStyle b="def" i="def"/>
      <a:tcStyle>
        <a:tcBdr/>
        <a:fill>
          <a:solidFill>
            <a:srgbClr val="C7D39B">
              <a:alpha val="30000"/>
            </a:srgbClr>
          </a:solidFill>
        </a:fill>
      </a:tcStyle>
    </a:band2H>
    <a:firstCol>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Col>
    <a:lastRow>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254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lastRow>
    <a:firstRow>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Row>
  </a:tblStyle>
  <a:tblStyle styleId="{C7B018BB-80A7-4F77-B60F-C8B233D01FF8}"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AAAAAA">
              <a:alpha val="38000"/>
            </a:srgbClr>
          </a:solidFill>
        </a:fill>
      </a:tcStyle>
    </a:band2H>
    <a:firstCol>
      <a:tcTxStyle b="off" i="off">
        <a:fontRef idx="minor">
          <a:srgbClr val="FFFFFF"/>
        </a:fontRef>
        <a:srgbClr val="FFFFFF"/>
      </a:tcTxStyle>
      <a:tcStyle>
        <a:tcBdr>
          <a:left>
            <a:ln w="0" cap="flat">
              <a:noFill/>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78A8F">
              <a:alpha val="7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firstRow>
  </a:tblStyle>
  <a:tblStyle styleId="{EEE7283C-3CF3-47DC-8721-378D4A62B228}" styleName="">
    <a:tblBg/>
    <a:wholeTbl>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wholeTbl>
    <a:band2H>
      <a:tcTxStyle b="def" i="def"/>
      <a:tcStyle>
        <a:tcBdr/>
        <a:fill>
          <a:solidFill>
            <a:srgbClr val="CBBF8A">
              <a:alpha val="30000"/>
            </a:srgbClr>
          </a:solidFill>
        </a:fill>
      </a:tcStyle>
    </a:band2H>
    <a:firstCol>
      <a:tcTxStyle b="off" i="off">
        <a:fontRef idx="minor">
          <a:srgbClr val="363929"/>
        </a:fontRef>
        <a:srgbClr val="363929"/>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Col>
    <a:lastRow>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25400" cap="flat">
              <a:solidFill>
                <a:srgbClr val="4B4B4B"/>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lastRow>
    <a:firstRow>
      <a:tcTxStyle b="off" i="off">
        <a:fontRef idx="minor">
          <a:srgbClr val="FFFFFF"/>
        </a:fontRef>
        <a:srgbClr val="FFFFFF"/>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Row>
  </a:tblStyle>
  <a:tblStyle styleId="{CF821DB8-F4EB-4A41-A1BA-3FCAFE7338EE}"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noFill/>
              <a:miter lim="400000"/>
            </a:ln>
          </a:insideV>
        </a:tcBdr>
        <a:fill>
          <a:noFill/>
        </a:fill>
      </a:tcStyle>
    </a:wholeTbl>
    <a:band2H>
      <a:tcTxStyle b="def" i="def"/>
      <a:tcStyle>
        <a:tcBdr/>
        <a:fill>
          <a:solidFill>
            <a:srgbClr val="AAAAAA">
              <a:alpha val="2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CBCBCB">
                  <a:alpha val="81000"/>
                </a:srgbClr>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BCBCB">
              <a:alpha val="81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BCBCB">
                  <a:alpha val="81000"/>
                </a:srgbClr>
              </a:solidFill>
              <a:prstDash val="solid"/>
              <a:miter lim="400000"/>
            </a:ln>
          </a:insideH>
          <a:insideV>
            <a:ln w="12700" cap="flat">
              <a:noFill/>
              <a:miter lim="400000"/>
            </a:ln>
          </a:insideV>
        </a:tcBdr>
        <a:fill>
          <a:solidFill>
            <a:schemeClr val="accent2"/>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3175" cap="flat">
              <a:solidFill>
                <a:srgbClr val="CBCBCB">
                  <a:alpha val="81000"/>
                </a:srgbClr>
              </a:solidFill>
              <a:prstDash val="solid"/>
              <a:miter lim="400000"/>
            </a:ln>
          </a:insideH>
          <a:insideV>
            <a:ln w="12700" cap="flat">
              <a:noFill/>
              <a:miter lim="400000"/>
            </a:ln>
          </a:insideV>
        </a:tcBdr>
        <a:fill>
          <a:solidFill>
            <a:schemeClr val="accent2"/>
          </a:solidFill>
        </a:fill>
      </a:tcStyle>
    </a:firstRow>
  </a:tblStyle>
  <a:tblStyle styleId="{33BA23B1-9221-436E-865A-0063620EA4FD}"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wholeTbl>
    <a:band2H>
      <a:tcTxStyle b="def" i="def"/>
      <a:tcStyle>
        <a:tcBdr/>
        <a:fill>
          <a:solidFill>
            <a:srgbClr val="AAAAAA">
              <a:alpha val="3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firstRow>
  </a:tblStyle>
  <a:tblStyle styleId="{2708684C-4D16-4618-839F-0558EEFCDFE6}"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wholeTbl>
    <a:band2H>
      <a:tcTxStyle b="def" i="def"/>
      <a:tcStyle>
        <a:tcBdr/>
        <a:fill>
          <a:solidFill>
            <a:srgbClr val="AAAAAA">
              <a:alpha val="20000"/>
            </a:srgbClr>
          </a:solidFill>
        </a:fill>
      </a:tcStyle>
    </a:band2H>
    <a:firstCol>
      <a:tcTxStyle b="off" i="off">
        <a:fontRef idx="minor">
          <a:srgbClr val="363929"/>
        </a:fontRef>
        <a:srgbClr val="363929"/>
      </a:tcTxStyle>
      <a:tcStyle>
        <a:tcBdr>
          <a:left>
            <a:ln w="12700" cap="flat">
              <a:solidFill>
                <a:srgbClr val="B8B8B8"/>
              </a:solidFill>
              <a:prstDash val="solid"/>
              <a:miter lim="400000"/>
            </a:ln>
          </a:left>
          <a:right>
            <a:ln w="25400" cap="flat">
              <a:solidFill>
                <a:srgbClr val="B8B8B8"/>
              </a:solidFill>
              <a:prstDash val="solid"/>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firstCol>
    <a:lastRow>
      <a:tcTxStyle b="off" i="off">
        <a:fontRef idx="minor">
          <a:srgbClr val="363929"/>
        </a:fontRef>
        <a:srgbClr val="363929"/>
      </a:tcTxStyle>
      <a:tcStyle>
        <a:tcBdr>
          <a:left>
            <a:ln w="12700" cap="flat">
              <a:noFill/>
              <a:miter lim="400000"/>
            </a:ln>
          </a:left>
          <a:right>
            <a:ln w="12700" cap="flat">
              <a:noFill/>
              <a:miter lim="400000"/>
            </a:ln>
          </a:right>
          <a:top>
            <a:ln w="254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lastRow>
    <a:firstRow>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prstDash val="solid"/>
              <a:miter lim="400000"/>
            </a:ln>
          </a:top>
          <a:bottom>
            <a:ln w="254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comments" Target="comments/comment1.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comments" Target="comments/comment2.xml"/><Relationship Id="rId14" Type="http://schemas.openxmlformats.org/officeDocument/2006/relationships/slide" Target="slides/slide5.xml"/><Relationship Id="rId15" Type="http://schemas.openxmlformats.org/officeDocument/2006/relationships/comments" Target="comments/comment3.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 authorId="0" dt="2020-03-11T12:51:46.820" idx="1">
    <p:pos x="2712" y="1568"/>
    <p:text>Youneek Mind is an application designed to teach autistic children the meaning of empathy, how it affects our interactions with others and how it helps us to adjust to social situations. 
 The application is like a story book which could be used every night before bed time. In my own experience when my son was around the age of 6 we would read a bedtime story every night and very often he would pick the same book to read over and over again. I noticed after a while that he would remember the story and apply some of the things he learnt from the story into every day life. I believe with a repetition of use, Youneek Mind could have the potential to help the user to remember each case scenario within the game and how he was able to show empathy within that situation and then apply that outcome to everyday life.</p:text>
    <p:extLst>
      <p:ext uri="{C676402C-5697-4E1C-873F-D02D1690AC5C}">
        <p15:threadingInfo xmlns:p15="http://schemas.microsoft.com/office/powerpoint/2012/main" timeZoneBias="-600"/>
      </p:ext>
    </p:extLst>
  </p:cm>
</p:cmLst>
</file>

<file path=ppt/comments/comment2.xml><?xml version="1.0" encoding="utf-8"?>
<p:cm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 authorId="0" dt="2020-03-11T12:54:19.809" idx="2">
    <p:pos x="2712" y="1568"/>
    <p:text>Game accepts user input in the form of string, allowing the user to enter their name which is inserted within a method and re-used througout the game to give the user a sense of belonging.
        Game produces printed output in the form of a string and uses loops and conditonal control structures, guiding the user on how to progress through the game.
        The user input is run through if/else statements, case statements, loop do until the user selects the correct answer to progress to the next level.
        Game produces text in various colours using the Colorize Gem to ensure the user can easily differentiate the different sections such as greeting, questions, case scenarios.
        Game allows the user to continue the adventure at every stop or to stop playing.
        Game is able to handle errors and advise the user when their input is invalid and prompte the user to try again using an acceptable input (example "Invalid input, please select 1 or 2")
        Game uses variables such as "Youneek life bars" which is equal to zero at the start of the game and value is added to this variable as the game progresses.
        Game uses the ARTII Gem for the game title "Youneek Mind" displayed when the game is actioned.</p:text>
    <p:extLst>
      <p:ext uri="{C676402C-5697-4E1C-873F-D02D1690AC5C}">
        <p15:threadingInfo xmlns:p15="http://schemas.microsoft.com/office/powerpoint/2012/main" timeZoneBias="-600"/>
      </p:ext>
    </p:extLst>
  </p:cm>
</p:cmLst>
</file>

<file path=ppt/comments/comment3.xml><?xml version="1.0" encoding="utf-8"?>
<p:cm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 authorId="0" dt="2020-03-11T12:53:20.373" idx="3">
    <p:pos x="2712" y="1568"/>
    <p:text>Youneek the robot introduces the user to the game and explains how the user can take him on an adventure to Kind Land. The user is first prompted to enter their name which is stored and re-used throughout the game to give the user a sense of belonging to the story. Througout the journey the user is presentated with several short stories of case scenarios and prompted to make a choice between two answers for each case scenario (Taking into consideration the age of the target audience, the choice of answers is limited to two answers per case scenario, this will enable the user to better retain the correct answer and apply these to everyday life). As the game progresses the user is prompted to either continue helping Youneek on his adventure to Kind Land and moving to the next stop by selecting "yes" or selecting "no" if they no longer wish to play. Once the user has reached the final destination he is given a badge of "Awesomeness" and is prompted to either replay the game or exit the game.
    Invalid inputs will be handled with a friendly error message prompting the user to enter the correct value.</p:text>
    <p:extLst>
      <p:ext uri="{C676402C-5697-4E1C-873F-D02D1690AC5C}">
        <p15:threadingInfo xmlns:p15="http://schemas.microsoft.com/office/powerpoint/2012/main" timeZoneBias="-600"/>
      </p:ext>
    </p:extLst>
  </p:cm>
</p:cmLst>
</file>

<file path=ppt/media/image1.jpeg>
</file>

<file path=ppt/media/image1.png>
</file>

<file path=ppt/media/image2.jpeg>
</file>

<file path=ppt/media/image2.png>
</file>

<file path=ppt/media/image3.jpe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2.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prstGeom prst="rect">
            <a:avLst/>
          </a:prstGeom>
        </p:spPr>
        <p:txBody>
          <a:bodyPr/>
          <a:lstStyle/>
          <a:p>
            <a:pPr/>
            <a:r>
              <a:t>Title Text</a:t>
            </a:r>
          </a:p>
        </p:txBody>
      </p:sp>
      <p:sp>
        <p:nvSpPr>
          <p:cNvPr id="12"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3" name="Body Level One…"/>
          <p:cNvSpPr txBox="1"/>
          <p:nvPr>
            <p:ph type="body" idx="1"/>
          </p:nvPr>
        </p:nvSpPr>
        <p:spPr>
          <a:xfrm>
            <a:off x="1955800" y="1663700"/>
            <a:ext cx="9753600" cy="6413500"/>
          </a:xfrm>
          <a:prstGeom prst="rect">
            <a:avLst/>
          </a:prstGeom>
        </p:spPr>
        <p:txBody>
          <a:bodyPr anchor="ctr"/>
          <a:lstStyle>
            <a:lvl1pPr marL="546100" indent="-546100" algn="l">
              <a:spcBef>
                <a:spcPts val="5000"/>
              </a:spcBef>
              <a:buSzPct val="35000"/>
              <a:buBlip>
                <a:blip r:embed="rId3"/>
              </a:buBlip>
              <a:defRPr sz="4000"/>
            </a:lvl1pPr>
            <a:lvl2pPr marL="1092200" indent="-546100" algn="l">
              <a:spcBef>
                <a:spcPts val="5000"/>
              </a:spcBef>
              <a:buSzPct val="35000"/>
              <a:buBlip>
                <a:blip r:embed="rId3"/>
              </a:buBlip>
              <a:defRPr sz="4000"/>
            </a:lvl2pPr>
            <a:lvl3pPr marL="1638300" indent="-546100" algn="l">
              <a:spcBef>
                <a:spcPts val="5000"/>
              </a:spcBef>
              <a:buSzPct val="35000"/>
              <a:buBlip>
                <a:blip r:embed="rId3"/>
              </a:buBlip>
              <a:defRPr sz="4000"/>
            </a:lvl3pPr>
            <a:lvl4pPr marL="2184400" indent="-546100" algn="l">
              <a:spcBef>
                <a:spcPts val="5000"/>
              </a:spcBef>
              <a:buSzPct val="35000"/>
              <a:buBlip>
                <a:blip r:embed="rId3"/>
              </a:buBlip>
              <a:defRPr sz="4000"/>
            </a:lvl4pPr>
            <a:lvl5pPr marL="2730500" indent="-546100" algn="l">
              <a:spcBef>
                <a:spcPts val="5000"/>
              </a:spcBef>
              <a:buSzPct val="35000"/>
              <a:buBlip>
                <a:blip r:embed="rId3"/>
              </a:buBlip>
              <a:defRPr sz="4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1" name="Image"/>
          <p:cNvSpPr/>
          <p:nvPr>
            <p:ph type="pic" idx="13"/>
          </p:nvPr>
        </p:nvSpPr>
        <p:spPr>
          <a:xfrm>
            <a:off x="-5219700" y="762000"/>
            <a:ext cx="12370293" cy="8229859"/>
          </a:xfrm>
          <a:prstGeom prst="rect">
            <a:avLst/>
          </a:prstGeom>
          <a:ln w="9525">
            <a:round/>
          </a:ln>
        </p:spPr>
        <p:txBody>
          <a:bodyPr lIns="91439" tIns="45719" rIns="91439" bIns="45719">
            <a:noAutofit/>
          </a:bodyPr>
          <a:lstStyle/>
          <a:p>
            <a:pPr/>
          </a:p>
        </p:txBody>
      </p:sp>
      <p:sp>
        <p:nvSpPr>
          <p:cNvPr id="102" name="Image"/>
          <p:cNvSpPr/>
          <p:nvPr>
            <p:ph type="pic" sz="quarter" idx="14"/>
          </p:nvPr>
        </p:nvSpPr>
        <p:spPr>
          <a:xfrm>
            <a:off x="7505700" y="749300"/>
            <a:ext cx="4764559" cy="3175000"/>
          </a:xfrm>
          <a:prstGeom prst="rect">
            <a:avLst/>
          </a:prstGeom>
          <a:ln w="9525">
            <a:round/>
          </a:ln>
        </p:spPr>
        <p:txBody>
          <a:bodyPr lIns="91439" tIns="45719" rIns="91439" bIns="45719">
            <a:noAutofit/>
          </a:bodyPr>
          <a:lstStyle/>
          <a:p>
            <a:pPr/>
          </a:p>
        </p:txBody>
      </p:sp>
      <p:sp>
        <p:nvSpPr>
          <p:cNvPr id="103" name="Image"/>
          <p:cNvSpPr/>
          <p:nvPr>
            <p:ph type="pic" sz="half" idx="15"/>
          </p:nvPr>
        </p:nvSpPr>
        <p:spPr>
          <a:xfrm>
            <a:off x="6830042" y="4305908"/>
            <a:ext cx="6117768" cy="4977876"/>
          </a:xfrm>
          <a:prstGeom prst="rect">
            <a:avLst/>
          </a:prstGeom>
          <a:ln w="9525">
            <a:round/>
          </a:ln>
        </p:spPr>
        <p:txBody>
          <a:bodyPr lIns="91439" tIns="45719" rIns="91439" bIns="45719">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1" name="–Joe Bloggs"/>
          <p:cNvSpPr txBox="1"/>
          <p:nvPr>
            <p:ph type="body" sz="quarter" idx="13"/>
          </p:nvPr>
        </p:nvSpPr>
        <p:spPr>
          <a:xfrm>
            <a:off x="1625600" y="6362700"/>
            <a:ext cx="10464800" cy="537213"/>
          </a:xfrm>
          <a:prstGeom prst="rect">
            <a:avLst/>
          </a:prstGeom>
        </p:spPr>
        <p:txBody>
          <a:bodyPr>
            <a:spAutoFit/>
          </a:bodyPr>
          <a:lstStyle>
            <a:lvl1pPr defTabSz="584200">
              <a:defRPr sz="2800"/>
            </a:lvl1pPr>
          </a:lstStyle>
          <a:p>
            <a:pPr>
              <a:defRPr>
                <a:effectLst/>
              </a:defRPr>
            </a:pPr>
            <a:r>
              <a:t>–Joe Bloggs</a:t>
            </a:r>
          </a:p>
        </p:txBody>
      </p:sp>
      <p:sp>
        <p:nvSpPr>
          <p:cNvPr id="112" name="“Type a quote here.”"/>
          <p:cNvSpPr txBox="1"/>
          <p:nvPr>
            <p:ph type="body" sz="quarter" idx="14"/>
          </p:nvPr>
        </p:nvSpPr>
        <p:spPr>
          <a:xfrm>
            <a:off x="1625600" y="4254500"/>
            <a:ext cx="10464800" cy="711204"/>
          </a:xfrm>
          <a:prstGeom prst="rect">
            <a:avLst/>
          </a:prstGeom>
        </p:spPr>
        <p:txBody>
          <a:bodyPr anchor="ctr">
            <a:spAutoFit/>
          </a:bodyPr>
          <a:lstStyle>
            <a:lvl1pPr defTabSz="584200">
              <a:spcBef>
                <a:spcPts val="2400"/>
              </a:spcBef>
              <a:defRPr sz="4000"/>
            </a:lvl1pPr>
          </a:lstStyle>
          <a:p>
            <a:pPr>
              <a:defRPr>
                <a:effectLst/>
              </a:defRPr>
            </a:pPr>
            <a:r>
              <a:t>“Type a quote here.”</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0" name="Image"/>
          <p:cNvSpPr/>
          <p:nvPr>
            <p:ph type="pic" idx="13"/>
          </p:nvPr>
        </p:nvSpPr>
        <p:spPr>
          <a:xfrm>
            <a:off x="-1295400" y="0"/>
            <a:ext cx="14660628" cy="9753600"/>
          </a:xfrm>
          <a:prstGeom prst="rect">
            <a:avLst/>
          </a:prstGeom>
        </p:spPr>
        <p:txBody>
          <a:bodyPr lIns="91439" tIns="45719" rIns="91439" bIns="45719">
            <a:noAutofit/>
          </a:bodyPr>
          <a:lstStyle/>
          <a:p>
            <a:pP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155138723_2910x1937.jpeg"/>
          <p:cNvSpPr/>
          <p:nvPr>
            <p:ph type="pic" sz="half" idx="13"/>
          </p:nvPr>
        </p:nvSpPr>
        <p:spPr>
          <a:xfrm>
            <a:off x="3479735" y="1447815"/>
            <a:ext cx="6586036" cy="4381638"/>
          </a:xfrm>
          <a:prstGeom prst="rect">
            <a:avLst/>
          </a:prstGeom>
          <a:ln w="9525">
            <a:round/>
          </a:ln>
        </p:spPr>
        <p:txBody>
          <a:bodyPr lIns="91439" tIns="45719" rIns="91439" bIns="45719">
            <a:noAutofit/>
          </a:bodyPr>
          <a:lstStyle/>
          <a:p>
            <a:pPr/>
          </a:p>
        </p:txBody>
      </p:sp>
      <p:sp>
        <p:nvSpPr>
          <p:cNvPr id="21" name="Title Text"/>
          <p:cNvSpPr txBox="1"/>
          <p:nvPr>
            <p:ph type="title"/>
          </p:nvPr>
        </p:nvSpPr>
        <p:spPr>
          <a:xfrm>
            <a:off x="1778000" y="6019800"/>
            <a:ext cx="10464800" cy="2019300"/>
          </a:xfrm>
          <a:prstGeom prst="rect">
            <a:avLst/>
          </a:prstGeom>
        </p:spPr>
        <p:txBody>
          <a:bodyPr anchor="ctr"/>
          <a:lstStyle/>
          <a:p>
            <a:pPr/>
            <a:r>
              <a:t>Title Text</a:t>
            </a:r>
          </a:p>
        </p:txBody>
      </p:sp>
      <p:sp>
        <p:nvSpPr>
          <p:cNvPr id="22" name="Body Level One…"/>
          <p:cNvSpPr txBox="1"/>
          <p:nvPr>
            <p:ph type="body" sz="quarter" idx="1"/>
          </p:nvPr>
        </p:nvSpPr>
        <p:spPr>
          <a:xfrm>
            <a:off x="1778000" y="7861300"/>
            <a:ext cx="10464800" cy="14732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2222500" y="3581400"/>
            <a:ext cx="9575800" cy="2590800"/>
          </a:xfrm>
          <a:prstGeom prst="rect">
            <a:avLst/>
          </a:prstGeom>
        </p:spPr>
        <p:txBody>
          <a:bodyPr anchor="ctr"/>
          <a:lstStyle>
            <a:lvl1pPr>
              <a:defRPr sz="6800"/>
            </a:lvl1p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155138723_2910x1937.jpeg"/>
          <p:cNvSpPr/>
          <p:nvPr>
            <p:ph type="pic" idx="13"/>
          </p:nvPr>
        </p:nvSpPr>
        <p:spPr>
          <a:xfrm>
            <a:off x="3345870" y="1602511"/>
            <a:ext cx="9136858" cy="6078679"/>
          </a:xfrm>
          <a:prstGeom prst="rect">
            <a:avLst/>
          </a:prstGeom>
          <a:ln w="9525">
            <a:round/>
          </a:ln>
        </p:spPr>
        <p:txBody>
          <a:bodyPr lIns="91439" tIns="45719" rIns="91439" bIns="45719">
            <a:noAutofit/>
          </a:bodyPr>
          <a:lstStyle/>
          <a:p>
            <a:pPr/>
          </a:p>
        </p:txBody>
      </p:sp>
      <p:sp>
        <p:nvSpPr>
          <p:cNvPr id="39" name="Title Text"/>
          <p:cNvSpPr txBox="1"/>
          <p:nvPr>
            <p:ph type="title"/>
          </p:nvPr>
        </p:nvSpPr>
        <p:spPr>
          <a:xfrm>
            <a:off x="1104900" y="1993900"/>
            <a:ext cx="6299200" cy="3124200"/>
          </a:xfrm>
          <a:prstGeom prst="rect">
            <a:avLst/>
          </a:prstGeom>
        </p:spPr>
        <p:txBody>
          <a:bodyPr/>
          <a:lstStyle>
            <a:lvl1pPr>
              <a:defRPr sz="6800"/>
            </a:lvl1pPr>
          </a:lstStyle>
          <a:p>
            <a:pPr/>
            <a:r>
              <a:t>Title Text</a:t>
            </a:r>
          </a:p>
        </p:txBody>
      </p:sp>
      <p:sp>
        <p:nvSpPr>
          <p:cNvPr id="40" name="Body Level One…"/>
          <p:cNvSpPr txBox="1"/>
          <p:nvPr>
            <p:ph type="body" sz="quarter" idx="1"/>
          </p:nvPr>
        </p:nvSpPr>
        <p:spPr>
          <a:xfrm>
            <a:off x="1104900" y="5257800"/>
            <a:ext cx="6299200" cy="2844800"/>
          </a:xfrm>
          <a:prstGeom prst="rect">
            <a:avLst/>
          </a:prstGeom>
        </p:spPr>
        <p:txBody>
          <a:bodyPr/>
          <a:lstStyle>
            <a:lvl1pPr>
              <a:defRPr sz="4000"/>
            </a:lvl1pPr>
            <a:lvl2pPr>
              <a:defRPr sz="4000"/>
            </a:lvl2pPr>
            <a:lvl3pPr>
              <a:defRPr sz="4000"/>
            </a:lvl3pPr>
            <a:lvl4pPr>
              <a:defRPr sz="4000"/>
            </a:lvl4pPr>
            <a:lvl5pPr>
              <a:defRPr sz="40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txBox="1"/>
          <p:nvPr>
            <p:ph type="title"/>
          </p:nvPr>
        </p:nvSpPr>
        <p:spPr>
          <a:xfrm>
            <a:off x="2044700" y="152400"/>
            <a:ext cx="9575800" cy="2590800"/>
          </a:xfrm>
          <a:prstGeom prst="rect">
            <a:avLst/>
          </a:prstGeom>
        </p:spPr>
        <p:txBody>
          <a:bodyPr anchor="ctr"/>
          <a:lstStyle>
            <a:lvl1pPr>
              <a:defRPr sz="6800"/>
            </a:lvl1p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Ins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Title Text"/>
          <p:cNvSpPr txBox="1"/>
          <p:nvPr>
            <p:ph type="title"/>
          </p:nvPr>
        </p:nvSpPr>
        <p:spPr>
          <a:xfrm>
            <a:off x="2044700" y="3581400"/>
            <a:ext cx="9575800" cy="2590800"/>
          </a:xfrm>
          <a:prstGeom prst="rect">
            <a:avLst/>
          </a:prstGeom>
        </p:spPr>
        <p:txBody>
          <a:bodyPr anchor="ctr"/>
          <a:lstStyle>
            <a:lvl1pPr>
              <a:defRPr sz="6800"/>
            </a:lvl1p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64" name="Title Text"/>
          <p:cNvSpPr txBox="1"/>
          <p:nvPr>
            <p:ph type="title"/>
          </p:nvPr>
        </p:nvSpPr>
        <p:spPr>
          <a:xfrm>
            <a:off x="1968500" y="152400"/>
            <a:ext cx="9753600" cy="2590800"/>
          </a:xfrm>
          <a:prstGeom prst="rect">
            <a:avLst/>
          </a:prstGeom>
        </p:spPr>
        <p:txBody>
          <a:bodyPr anchor="ctr"/>
          <a:lstStyle>
            <a:lvl1pPr>
              <a:defRPr sz="6800"/>
            </a:lvl1pPr>
          </a:lstStyle>
          <a:p>
            <a:pPr/>
            <a:r>
              <a:t>Title Text</a:t>
            </a:r>
          </a:p>
        </p:txBody>
      </p:sp>
      <p:sp>
        <p:nvSpPr>
          <p:cNvPr id="65" name="Body Level One…"/>
          <p:cNvSpPr txBox="1"/>
          <p:nvPr>
            <p:ph type="body" idx="1"/>
          </p:nvPr>
        </p:nvSpPr>
        <p:spPr>
          <a:xfrm>
            <a:off x="1968500" y="2743200"/>
            <a:ext cx="9753600" cy="5842000"/>
          </a:xfrm>
          <a:prstGeom prst="rect">
            <a:avLst/>
          </a:prstGeom>
        </p:spPr>
        <p:txBody>
          <a:bodyPr anchor="ctr"/>
          <a:lstStyle>
            <a:lvl1pPr marL="546100" indent="-546100" algn="l">
              <a:spcBef>
                <a:spcPts val="5000"/>
              </a:spcBef>
              <a:buSzPct val="35000"/>
              <a:buBlip>
                <a:blip r:embed="rId3"/>
              </a:buBlip>
              <a:defRPr sz="4000"/>
            </a:lvl1pPr>
            <a:lvl2pPr marL="1092200" indent="-546100" algn="l">
              <a:spcBef>
                <a:spcPts val="5000"/>
              </a:spcBef>
              <a:buSzPct val="35000"/>
              <a:buBlip>
                <a:blip r:embed="rId3"/>
              </a:buBlip>
              <a:defRPr sz="4000"/>
            </a:lvl2pPr>
            <a:lvl3pPr marL="1638300" indent="-546100" algn="l">
              <a:spcBef>
                <a:spcPts val="5000"/>
              </a:spcBef>
              <a:buSzPct val="35000"/>
              <a:buBlip>
                <a:blip r:embed="rId3"/>
              </a:buBlip>
              <a:defRPr sz="4000"/>
            </a:lvl3pPr>
            <a:lvl4pPr marL="2184400" indent="-546100" algn="l">
              <a:spcBef>
                <a:spcPts val="5000"/>
              </a:spcBef>
              <a:buSzPct val="35000"/>
              <a:buBlip>
                <a:blip r:embed="rId3"/>
              </a:buBlip>
              <a:defRPr sz="4000"/>
            </a:lvl4pPr>
            <a:lvl5pPr marL="2730500" indent="-546100" algn="l">
              <a:spcBef>
                <a:spcPts val="5000"/>
              </a:spcBef>
              <a:buSzPct val="35000"/>
              <a:buBlip>
                <a:blip r:embed="rId3"/>
              </a:buBlip>
              <a:defRPr sz="4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3" name="155138723_2910x1937.jpeg"/>
          <p:cNvSpPr/>
          <p:nvPr>
            <p:ph type="pic" sz="half" idx="13"/>
          </p:nvPr>
        </p:nvSpPr>
        <p:spPr>
          <a:xfrm>
            <a:off x="3438142" y="2844292"/>
            <a:ext cx="8437767" cy="5613580"/>
          </a:xfrm>
          <a:prstGeom prst="rect">
            <a:avLst/>
          </a:prstGeom>
          <a:ln w="9525">
            <a:round/>
          </a:ln>
        </p:spPr>
        <p:txBody>
          <a:bodyPr lIns="91439" tIns="45719" rIns="91439" bIns="45719">
            <a:noAutofit/>
          </a:bodyPr>
          <a:lstStyle/>
          <a:p>
            <a:pPr/>
          </a:p>
        </p:txBody>
      </p:sp>
      <p:sp>
        <p:nvSpPr>
          <p:cNvPr id="74" name="Title Text"/>
          <p:cNvSpPr txBox="1"/>
          <p:nvPr>
            <p:ph type="title"/>
          </p:nvPr>
        </p:nvSpPr>
        <p:spPr>
          <a:xfrm>
            <a:off x="1968500" y="152400"/>
            <a:ext cx="9753600" cy="2590800"/>
          </a:xfrm>
          <a:prstGeom prst="rect">
            <a:avLst/>
          </a:prstGeom>
        </p:spPr>
        <p:txBody>
          <a:bodyPr anchor="ctr"/>
          <a:lstStyle>
            <a:lvl1pPr>
              <a:defRPr sz="6800"/>
            </a:lvl1pPr>
          </a:lstStyle>
          <a:p>
            <a:pPr/>
            <a:r>
              <a:t>Title Text</a:t>
            </a:r>
          </a:p>
        </p:txBody>
      </p:sp>
      <p:sp>
        <p:nvSpPr>
          <p:cNvPr id="75" name="Body Level One…"/>
          <p:cNvSpPr txBox="1"/>
          <p:nvPr>
            <p:ph type="body" sz="half" idx="1"/>
          </p:nvPr>
        </p:nvSpPr>
        <p:spPr>
          <a:xfrm>
            <a:off x="1968500" y="2743200"/>
            <a:ext cx="4876800" cy="5842000"/>
          </a:xfrm>
          <a:prstGeom prst="rect">
            <a:avLst/>
          </a:prstGeom>
        </p:spPr>
        <p:txBody>
          <a:bodyPr anchor="ctr"/>
          <a:lstStyle>
            <a:lvl1pPr marL="406400" indent="-406400" algn="l">
              <a:spcBef>
                <a:spcPts val="4000"/>
              </a:spcBef>
              <a:buSzPct val="35000"/>
              <a:buBlip>
                <a:blip r:embed="rId3"/>
              </a:buBlip>
              <a:defRPr sz="3000"/>
            </a:lvl1pPr>
            <a:lvl2pPr marL="812800" indent="-406400" algn="l">
              <a:spcBef>
                <a:spcPts val="4000"/>
              </a:spcBef>
              <a:buSzPct val="35000"/>
              <a:buBlip>
                <a:blip r:embed="rId3"/>
              </a:buBlip>
              <a:defRPr sz="3000"/>
            </a:lvl2pPr>
            <a:lvl3pPr marL="1219200" indent="-406400" algn="l">
              <a:spcBef>
                <a:spcPts val="4000"/>
              </a:spcBef>
              <a:buSzPct val="35000"/>
              <a:buBlip>
                <a:blip r:embed="rId3"/>
              </a:buBlip>
              <a:defRPr sz="3000"/>
            </a:lvl3pPr>
            <a:lvl4pPr marL="1625600" indent="-406400" algn="l">
              <a:spcBef>
                <a:spcPts val="4000"/>
              </a:spcBef>
              <a:buSzPct val="35000"/>
              <a:buBlip>
                <a:blip r:embed="rId3"/>
              </a:buBlip>
              <a:defRPr sz="3000"/>
            </a:lvl4pPr>
            <a:lvl5pPr marL="2032000" indent="-406400" algn="l">
              <a:spcBef>
                <a:spcPts val="4000"/>
              </a:spcBef>
              <a:buSzPct val="35000"/>
              <a:buBlip>
                <a:blip r:embed="rId3"/>
              </a:buBlip>
              <a:defRPr sz="3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Photo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3" name="155138723_2910x1937.jpeg"/>
          <p:cNvSpPr/>
          <p:nvPr>
            <p:ph type="pic" sz="half" idx="13"/>
          </p:nvPr>
        </p:nvSpPr>
        <p:spPr>
          <a:xfrm>
            <a:off x="3972411" y="2181892"/>
            <a:ext cx="8115301" cy="5399046"/>
          </a:xfrm>
          <a:prstGeom prst="rect">
            <a:avLst/>
          </a:prstGeom>
          <a:ln w="9525">
            <a:round/>
          </a:ln>
        </p:spPr>
        <p:txBody>
          <a:bodyPr lIns="91439" tIns="45719" rIns="91439" bIns="45719">
            <a:noAutofit/>
          </a:bodyPr>
          <a:lstStyle/>
          <a:p>
            <a:pPr/>
          </a:p>
        </p:txBody>
      </p:sp>
      <p:sp>
        <p:nvSpPr>
          <p:cNvPr id="84" name="Title Text"/>
          <p:cNvSpPr txBox="1"/>
          <p:nvPr>
            <p:ph type="title"/>
          </p:nvPr>
        </p:nvSpPr>
        <p:spPr>
          <a:xfrm>
            <a:off x="1104900" y="1993900"/>
            <a:ext cx="6299200" cy="3124200"/>
          </a:xfrm>
          <a:prstGeom prst="rect">
            <a:avLst/>
          </a:prstGeom>
        </p:spPr>
        <p:txBody>
          <a:bodyPr/>
          <a:lstStyle>
            <a:lvl1pPr>
              <a:defRPr sz="6800"/>
            </a:lvl1pPr>
          </a:lstStyle>
          <a:p>
            <a:pPr/>
            <a:r>
              <a:t>Title Text</a:t>
            </a:r>
          </a:p>
        </p:txBody>
      </p:sp>
      <p:sp>
        <p:nvSpPr>
          <p:cNvPr id="85" name="Body Level One…"/>
          <p:cNvSpPr txBox="1"/>
          <p:nvPr>
            <p:ph type="body" sz="quarter" idx="1"/>
          </p:nvPr>
        </p:nvSpPr>
        <p:spPr>
          <a:xfrm>
            <a:off x="1104900" y="5257800"/>
            <a:ext cx="6299200" cy="2857500"/>
          </a:xfrm>
          <a:prstGeom prst="rect">
            <a:avLst/>
          </a:prstGeom>
        </p:spPr>
        <p:txBody>
          <a:bodyPr/>
          <a:lstStyle>
            <a:lvl1pPr>
              <a:defRPr sz="4000"/>
            </a:lvl1pPr>
            <a:lvl2pPr>
              <a:defRPr sz="4000"/>
            </a:lvl2pPr>
            <a:lvl3pPr>
              <a:defRPr sz="4000"/>
            </a:lvl3pPr>
            <a:lvl4pPr>
              <a:defRPr sz="4000"/>
            </a:lvl4pPr>
            <a:lvl5pPr>
              <a:defRPr sz="40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1778000" y="1765300"/>
            <a:ext cx="10464800" cy="3124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3" name="Body Level One…"/>
          <p:cNvSpPr txBox="1"/>
          <p:nvPr>
            <p:ph type="body" idx="1"/>
          </p:nvPr>
        </p:nvSpPr>
        <p:spPr>
          <a:xfrm>
            <a:off x="1778000" y="5029200"/>
            <a:ext cx="10464800" cy="1549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2153899" y="9166859"/>
            <a:ext cx="453239" cy="462282"/>
          </a:xfrm>
          <a:prstGeom prst="rect">
            <a:avLst/>
          </a:prstGeom>
          <a:ln w="12700">
            <a:miter lim="400000"/>
          </a:ln>
        </p:spPr>
        <p:txBody>
          <a:bodyPr wrap="none" lIns="50800" tIns="50800" rIns="50800" bIns="50800" anchor="ctr">
            <a:spAutoFit/>
          </a:bodyPr>
          <a:lstStyle>
            <a:lvl1pPr algn="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1pPr>
      <a:lvl2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2pPr>
      <a:lvl3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3pPr>
      <a:lvl4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4pPr>
      <a:lvl5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5pPr>
      <a:lvl6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6pPr>
      <a:lvl7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7pPr>
      <a:lvl8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8pPr>
      <a:lvl9pPr marL="0" marR="0" indent="0" algn="ctr" defTabSz="457200" rtl="0" latinLnBrk="0">
        <a:lnSpc>
          <a:spcPct val="100000"/>
        </a:lnSpc>
        <a:spcBef>
          <a:spcPts val="0"/>
        </a:spcBef>
        <a:spcAft>
          <a:spcPts val="0"/>
        </a:spcAft>
        <a:buClrTx/>
        <a:buSzTx/>
        <a:buFontTx/>
        <a:buNone/>
        <a:tabLst>
          <a:tab pos="1485900" algn="l"/>
        </a:tabLst>
        <a:defRPr b="0" baseline="0" cap="none" i="0" spc="0" strike="noStrike" sz="94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9pPr>
    </p:titleStyle>
    <p:bodyStyle>
      <a:lvl1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1pPr>
      <a:lvl2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2pPr>
      <a:lvl3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3pPr>
      <a:lvl4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4pPr>
      <a:lvl5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5pPr>
      <a:lvl6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6pPr>
      <a:lvl7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7pPr>
      <a:lvl8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8pPr>
      <a:lvl9pPr marL="0" marR="0" indent="0" algn="ctr" defTabSz="457200" rtl="0" latinLnBrk="0">
        <a:lnSpc>
          <a:spcPct val="100000"/>
        </a:lnSpc>
        <a:spcBef>
          <a:spcPts val="0"/>
        </a:spcBef>
        <a:spcAft>
          <a:spcPts val="0"/>
        </a:spcAft>
        <a:buClrTx/>
        <a:buSzTx/>
        <a:buFontTx/>
        <a:buNone/>
        <a:tabLst/>
        <a:defRPr b="0" baseline="0" cap="none" i="0" spc="0" strike="noStrike" sz="4200" u="none">
          <a:solidFill>
            <a:srgbClr val="363929"/>
          </a:solidFill>
          <a:effectLst>
            <a:outerShdw sx="100000" sy="100000" kx="0" ky="0" algn="b" rotWithShape="0" blurRad="25400" dist="25400" dir="2700000">
              <a:srgbClr val="FFFFFF">
                <a:alpha val="50000"/>
              </a:srgbClr>
            </a:outerShdw>
          </a:effectLst>
          <a:uFillTx/>
          <a:latin typeface="+mn-lt"/>
          <a:ea typeface="+mn-ea"/>
          <a:cs typeface="+mn-cs"/>
          <a:sym typeface="Optima"/>
        </a:defRPr>
      </a:lvl9pPr>
    </p:bodyStyle>
    <p:otherStyle>
      <a:lvl1pPr marL="0" marR="0" indent="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1pPr>
      <a:lvl2pPr marL="0" marR="0" indent="2286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2pPr>
      <a:lvl3pPr marL="0" marR="0" indent="4572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3pPr>
      <a:lvl4pPr marL="0" marR="0" indent="6858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4pPr>
      <a:lvl5pPr marL="0" marR="0" indent="9144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5pPr>
      <a:lvl6pPr marL="0" marR="0" indent="11430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6pPr>
      <a:lvl7pPr marL="0" marR="0" indent="13716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7pPr>
      <a:lvl8pPr marL="0" marR="0" indent="16002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8pPr>
      <a:lvl9pPr marL="0" marR="0" indent="1828800" algn="r" defTabSz="4572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Optim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comments" Target="../comments/comment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hyperlink" Target="https://unsplash.com/@lenin33?utm_source=unsplash&amp;utm_medium=referral&amp;utm_content=creditCopyText" TargetMode="External"/><Relationship Id="rId6" Type="http://schemas.openxmlformats.org/officeDocument/2006/relationships/hyperlink" Target="https://unsplash.com/s/photos/robot?utm_source=unsplash&amp;utm_medium=referral&amp;utm_content=creditCopyText"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hyperlink" Target="https://www.neura.edu.au/develop-empathy-study-autism-spectrum-disorders/" TargetMode="External"/><Relationship Id="rId5" Type="http://schemas.openxmlformats.org/officeDocument/2006/relationships/hyperlink" Target="https://unsplash.com/@lenin33?utm_source=unsplash&amp;utm_medium=referral&amp;utm_content=creditCopyText" TargetMode="External"/><Relationship Id="rId6" Type="http://schemas.openxmlformats.org/officeDocument/2006/relationships/hyperlink" Target="https://unsplash.com/s/photos/robot?utm_source=unsplash&amp;utm_medium=referral&amp;utm_content=creditCopyText"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comments" Target="../comments/comment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hyperlink" Target="https://unsplash.com/@lenin33?utm_source=unsplash&amp;utm_medium=referral&amp;utm_content=creditCopyText" TargetMode="External"/><Relationship Id="rId6" Type="http://schemas.openxmlformats.org/officeDocument/2006/relationships/hyperlink" Target="https://unsplash.com/s/photos/robot?utm_source=unsplash&amp;utm_medium=referral&amp;utm_content=creditCopyText"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comments" Target="../comments/comment3.xml"/><Relationship Id="rId3" Type="http://schemas.openxmlformats.org/officeDocument/2006/relationships/image" Target="../media/image4.png"/><Relationship Id="rId4" Type="http://schemas.openxmlformats.org/officeDocument/2006/relationships/hyperlink" Target="https://unsplash.com/@lenin33?utm_source=unsplash&amp;utm_medium=referral&amp;utm_content=creditCopyText" TargetMode="External"/><Relationship Id="rId5" Type="http://schemas.openxmlformats.org/officeDocument/2006/relationships/hyperlink" Target="https://unsplash.com/s/photos/robot?utm_source=unsplash&amp;utm_medium=referral&amp;utm_content=creditCopyText" TargetMode="External"/><Relationship Id="rId6"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hyperlink" Target="https://unsplash.com/@lenin33?utm_source=unsplash&amp;utm_medium=referral&amp;utm_content=creditCopyText" TargetMode="External"/><Relationship Id="rId5" Type="http://schemas.openxmlformats.org/officeDocument/2006/relationships/hyperlink" Target="https://unsplash.com/s/photos/robot?utm_source=unsplash&amp;utm_medium=referral&amp;utm_content=creditCopyText"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hyperlink" Target="https://unsplash.com/@lenin33?utm_source=unsplash&amp;utm_medium=referral&amp;utm_content=creditCopyText" TargetMode="External"/><Relationship Id="rId5" Type="http://schemas.openxmlformats.org/officeDocument/2006/relationships/hyperlink" Target="https://unsplash.com/s/photos/robot?utm_source=unsplash&amp;utm_medium=referral&amp;utm_content=creditCopyText"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hyperlink" Target="https://unsplash.com/@lenin33?utm_source=unsplash&amp;utm_medium=referral&amp;utm_content=creditCopyText" TargetMode="External"/><Relationship Id="rId5" Type="http://schemas.openxmlformats.org/officeDocument/2006/relationships/hyperlink" Target="https://unsplash.com/s/photos/robot?utm_source=unsplash&amp;utm_medium=referral&amp;utm_content=creditCopyText"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7" name="Youneek_Robot_Image.jpg" descr="Youneek_Robot_Image.jpg"/>
          <p:cNvPicPr>
            <a:picLocks noChangeAspect="0"/>
          </p:cNvPicPr>
          <p:nvPr>
            <p:ph type="pic" idx="13"/>
          </p:nvPr>
        </p:nvPicPr>
        <p:blipFill>
          <a:blip r:embed="rId2">
            <a:extLst/>
          </a:blip>
          <a:stretch>
            <a:fillRect/>
          </a:stretch>
        </p:blipFill>
        <p:spPr>
          <a:xfrm>
            <a:off x="4133850" y="1571610"/>
            <a:ext cx="5727700" cy="4365640"/>
          </a:xfrm>
          <a:prstGeom prst="rect">
            <a:avLst/>
          </a:prstGeom>
        </p:spPr>
      </p:pic>
      <p:sp>
        <p:nvSpPr>
          <p:cNvPr id="138" name="YOUNEEK MIND"/>
          <p:cNvSpPr txBox="1"/>
          <p:nvPr>
            <p:ph type="title"/>
          </p:nvPr>
        </p:nvSpPr>
        <p:spPr>
          <a:prstGeom prst="rect">
            <a:avLst/>
          </a:prstGeom>
        </p:spPr>
        <p:txBody>
          <a:bodyPr/>
          <a:lstStyle>
            <a:lvl1pPr>
              <a:defRPr>
                <a:latin typeface="Avenir Next"/>
                <a:ea typeface="Avenir Next"/>
                <a:cs typeface="Avenir Next"/>
                <a:sym typeface="Avenir Next"/>
              </a:defRPr>
            </a:lvl1pPr>
          </a:lstStyle>
          <a:p>
            <a:pPr/>
            <a:r>
              <a:t>YOUNEEK MIND</a:t>
            </a:r>
          </a:p>
        </p:txBody>
      </p:sp>
      <p:sp>
        <p:nvSpPr>
          <p:cNvPr id="139" name="Terminal application by Stephanie Duffieux"/>
          <p:cNvSpPr txBox="1"/>
          <p:nvPr>
            <p:ph type="body" sz="quarter" idx="1"/>
          </p:nvPr>
        </p:nvSpPr>
        <p:spPr>
          <a:prstGeom prst="rect">
            <a:avLst/>
          </a:prstGeom>
        </p:spPr>
        <p:txBody>
          <a:bodyPr/>
          <a:lstStyle>
            <a:lvl1pPr>
              <a:defRPr sz="3200">
                <a:latin typeface="Avenir Next"/>
                <a:ea typeface="Avenir Next"/>
                <a:cs typeface="Avenir Next"/>
                <a:sym typeface="Avenir Next"/>
              </a:defRPr>
            </a:lvl1pPr>
          </a:lstStyle>
          <a:p>
            <a:pPr/>
            <a:r>
              <a:t>Terminal application by Stephanie Duffieux</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1" name="Youneek_Robot_Image.jpg" descr="Youneek_Robot_Image.jpg"/>
          <p:cNvPicPr>
            <a:picLocks noChangeAspect="0"/>
          </p:cNvPicPr>
          <p:nvPr>
            <p:ph type="pic" idx="13"/>
          </p:nvPr>
        </p:nvPicPr>
        <p:blipFill>
          <a:blip r:embed="rId3">
            <a:extLst/>
          </a:blip>
          <a:stretch>
            <a:fillRect/>
          </a:stretch>
        </p:blipFill>
        <p:spPr>
          <a:xfrm>
            <a:off x="7236967" y="2641600"/>
            <a:ext cx="4421633" cy="6045200"/>
          </a:xfrm>
          <a:prstGeom prst="rect">
            <a:avLst/>
          </a:prstGeom>
        </p:spPr>
      </p:pic>
      <p:sp>
        <p:nvSpPr>
          <p:cNvPr id="142" name="OVERVIEW OF THE APPLICATION"/>
          <p:cNvSpPr txBox="1"/>
          <p:nvPr>
            <p:ph type="title"/>
          </p:nvPr>
        </p:nvSpPr>
        <p:spPr>
          <a:prstGeom prst="rect">
            <a:avLst/>
          </a:prstGeom>
        </p:spPr>
        <p:txBody>
          <a:bodyPr/>
          <a:lstStyle>
            <a:lvl1pPr>
              <a:defRPr sz="4900">
                <a:latin typeface="Avenir Next"/>
                <a:ea typeface="Avenir Next"/>
                <a:cs typeface="Avenir Next"/>
                <a:sym typeface="Avenir Next"/>
              </a:defRPr>
            </a:lvl1pPr>
          </a:lstStyle>
          <a:p>
            <a:pPr/>
            <a:r>
              <a:t>OVERVIEW OF THE APPLICATION</a:t>
            </a:r>
          </a:p>
        </p:txBody>
      </p:sp>
      <p:sp>
        <p:nvSpPr>
          <p:cNvPr id="143" name="Youneek Mind is designed to teach children with autism spectrum disorders the meaning of empathy, how it affects our interactions with others and how it helps us to adjust to social situations."/>
          <p:cNvSpPr txBox="1"/>
          <p:nvPr>
            <p:ph type="body" sz="half" idx="1"/>
          </p:nvPr>
        </p:nvSpPr>
        <p:spPr>
          <a:prstGeom prst="rect">
            <a:avLst/>
          </a:prstGeom>
        </p:spPr>
        <p:txBody>
          <a:bodyPr/>
          <a:lstStyle/>
          <a:p>
            <a:pPr marL="352213" indent="-352213">
              <a:buBlip>
                <a:blip r:embed="rId4"/>
              </a:buBlip>
              <a:defRPr>
                <a:effectLst/>
                <a:latin typeface="Avenir Next"/>
                <a:ea typeface="Avenir Next"/>
                <a:cs typeface="Avenir Next"/>
                <a:sym typeface="Avenir Next"/>
              </a:defRPr>
            </a:pPr>
            <a:r>
              <a:rPr sz="2600"/>
              <a:t>Youneek Mind is designed to teach children with autism spectrum disorders the meaning of empathy, how it affects our interactions with others and how it helps us to adjust to social situations.</a:t>
            </a:r>
            <a:r>
              <a:t> </a:t>
            </a:r>
          </a:p>
        </p:txBody>
      </p:sp>
      <p:sp>
        <p:nvSpPr>
          <p:cNvPr id="144"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5" invalidUrl="" action="" tgtFrame="" tooltip="" history="1" highlightClick="0" endSnd="0"/>
              </a:rPr>
              <a:t>Lenin Estrada</a:t>
            </a:r>
            <a:r>
              <a:rPr>
                <a:solidFill>
                  <a:srgbClr val="111111"/>
                </a:solidFill>
              </a:rPr>
              <a:t> on </a:t>
            </a:r>
            <a:r>
              <a:rPr u="sng">
                <a:hlinkClick r:id="rId6" invalidUrl="" action="" tgtFrame="" tooltip="" history="1" highlightClick="0" endSnd="0"/>
              </a:rPr>
              <a:t>Unsplash</a:t>
            </a:r>
            <a:r>
              <a:t> (edit S.Duffieux)</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6" name="Youneek_Robot_Image.jpg" descr="Youneek_Robot_Image.jpg"/>
          <p:cNvPicPr>
            <a:picLocks noChangeAspect="0"/>
          </p:cNvPicPr>
          <p:nvPr>
            <p:ph type="pic" idx="13"/>
          </p:nvPr>
        </p:nvPicPr>
        <p:blipFill>
          <a:blip r:embed="rId2">
            <a:extLst/>
          </a:blip>
          <a:stretch>
            <a:fillRect/>
          </a:stretch>
        </p:blipFill>
        <p:spPr>
          <a:xfrm>
            <a:off x="7236967" y="2641600"/>
            <a:ext cx="4421633" cy="6045200"/>
          </a:xfrm>
          <a:prstGeom prst="rect">
            <a:avLst/>
          </a:prstGeom>
        </p:spPr>
      </p:pic>
      <p:sp>
        <p:nvSpPr>
          <p:cNvPr id="147" name="OVERVIEW OF THE APPLICATION"/>
          <p:cNvSpPr txBox="1"/>
          <p:nvPr>
            <p:ph type="title"/>
          </p:nvPr>
        </p:nvSpPr>
        <p:spPr>
          <a:prstGeom prst="rect">
            <a:avLst/>
          </a:prstGeom>
        </p:spPr>
        <p:txBody>
          <a:bodyPr/>
          <a:lstStyle>
            <a:lvl1pPr>
              <a:defRPr sz="4900">
                <a:latin typeface="Avenir Next"/>
                <a:ea typeface="Avenir Next"/>
                <a:cs typeface="Avenir Next"/>
                <a:sym typeface="Avenir Next"/>
              </a:defRPr>
            </a:lvl1pPr>
          </a:lstStyle>
          <a:p>
            <a:pPr/>
            <a:r>
              <a:t>OVERVIEW OF THE APPLICATION</a:t>
            </a:r>
          </a:p>
        </p:txBody>
      </p:sp>
      <p:sp>
        <p:nvSpPr>
          <p:cNvPr id="148" name="According to Professor Lenroot, from Neuroscience Research Australia, experiencing empathy is one of the biggest challenges for children with autism spectrum disorders.…"/>
          <p:cNvSpPr txBox="1"/>
          <p:nvPr>
            <p:ph type="body" sz="half" idx="1"/>
          </p:nvPr>
        </p:nvSpPr>
        <p:spPr>
          <a:prstGeom prst="rect">
            <a:avLst/>
          </a:prstGeom>
        </p:spPr>
        <p:txBody>
          <a:bodyPr/>
          <a:lstStyle/>
          <a:p>
            <a:pPr marL="352213" indent="-352213">
              <a:buBlip>
                <a:blip r:embed="rId3"/>
              </a:buBlip>
              <a:defRPr>
                <a:effectLst/>
                <a:latin typeface="Avenir Next"/>
                <a:ea typeface="Avenir Next"/>
                <a:cs typeface="Avenir Next"/>
                <a:sym typeface="Avenir Next"/>
              </a:defRPr>
            </a:pPr>
            <a:r>
              <a:rPr sz="2600"/>
              <a:t>According to Professor Lenroot, from Neuroscience Research Australia, experiencing empathy is one of the biggest challenges for children with autism spectrum disorders.</a:t>
            </a:r>
            <a:endParaRPr sz="2600"/>
          </a:p>
          <a:p>
            <a:pPr marL="0" indent="0">
              <a:buSzTx/>
              <a:buNone/>
              <a:defRPr sz="2100">
                <a:effectLst/>
                <a:latin typeface="Avenir Next"/>
                <a:ea typeface="Avenir Next"/>
                <a:cs typeface="Avenir Next"/>
                <a:sym typeface="Avenir Next"/>
              </a:defRPr>
            </a:pPr>
            <a:r>
              <a:t>Link to Professor Lenroot’s research:</a:t>
            </a:r>
            <a:endParaRPr sz="2600"/>
          </a:p>
          <a:p>
            <a:pPr marL="0" indent="0">
              <a:buSzTx/>
              <a:buNone/>
              <a:defRPr>
                <a:effectLst/>
                <a:latin typeface="Avenir Next"/>
                <a:ea typeface="Avenir Next"/>
                <a:cs typeface="Avenir Next"/>
                <a:sym typeface="Avenir Next"/>
              </a:defRPr>
            </a:pPr>
            <a:r>
              <a:rPr sz="2100" u="sng">
                <a:hlinkClick r:id="rId4" invalidUrl="" action="" tgtFrame="" tooltip="" history="1" highlightClick="0" endSnd="0"/>
              </a:rPr>
              <a:t>https://www.neura.edu.au/develop-empathy-study-autism-spectrum-disorders/</a:t>
            </a:r>
          </a:p>
        </p:txBody>
      </p:sp>
      <p:sp>
        <p:nvSpPr>
          <p:cNvPr id="149"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5" invalidUrl="" action="" tgtFrame="" tooltip="" history="1" highlightClick="0" endSnd="0"/>
              </a:rPr>
              <a:t>Lenin Estrada</a:t>
            </a:r>
            <a:r>
              <a:rPr>
                <a:solidFill>
                  <a:srgbClr val="111111"/>
                </a:solidFill>
              </a:rPr>
              <a:t> on </a:t>
            </a:r>
            <a:r>
              <a:rPr u="sng">
                <a:hlinkClick r:id="rId6" invalidUrl="" action="" tgtFrame="" tooltip="" history="1" highlightClick="0" endSnd="0"/>
              </a:rPr>
              <a:t>Unsplash</a:t>
            </a:r>
            <a:r>
              <a:t> (edit S.Duffieux)</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Youneek_Robot_Image.jpg" descr="Youneek_Robot_Image.jpg"/>
          <p:cNvPicPr>
            <a:picLocks noChangeAspect="0"/>
          </p:cNvPicPr>
          <p:nvPr>
            <p:ph type="pic" idx="13"/>
          </p:nvPr>
        </p:nvPicPr>
        <p:blipFill>
          <a:blip r:embed="rId3">
            <a:extLst/>
          </a:blip>
          <a:stretch>
            <a:fillRect/>
          </a:stretch>
        </p:blipFill>
        <p:spPr>
          <a:xfrm>
            <a:off x="7236967" y="2641600"/>
            <a:ext cx="4421633" cy="6045200"/>
          </a:xfrm>
          <a:prstGeom prst="rect">
            <a:avLst/>
          </a:prstGeom>
        </p:spPr>
      </p:pic>
      <p:sp>
        <p:nvSpPr>
          <p:cNvPr id="152" name="Youneek Mind is the story of a little Robot who takes the user on an adventure to Kind Land.…"/>
          <p:cNvSpPr txBox="1"/>
          <p:nvPr>
            <p:ph type="body" sz="half" idx="1"/>
          </p:nvPr>
        </p:nvSpPr>
        <p:spPr>
          <a:prstGeom prst="rect">
            <a:avLst/>
          </a:prstGeom>
        </p:spPr>
        <p:txBody>
          <a:bodyPr/>
          <a:lstStyle/>
          <a:p>
            <a:pPr marL="341375" indent="-341375" defTabSz="384047">
              <a:spcBef>
                <a:spcPts val="3300"/>
              </a:spcBef>
              <a:buBlip>
                <a:blip r:embed="rId4"/>
              </a:buBlip>
              <a:defRPr sz="2520">
                <a:effectLst/>
                <a:latin typeface="Avenir Next"/>
                <a:ea typeface="Avenir Next"/>
                <a:cs typeface="Avenir Next"/>
                <a:sym typeface="Avenir Next"/>
              </a:defRPr>
            </a:pPr>
            <a:r>
              <a:t>Youneek Mind is the story of a little Robot who takes the user on an adventure to Kind Land.</a:t>
            </a:r>
          </a:p>
          <a:p>
            <a:pPr marL="341375" indent="-341375" defTabSz="384047">
              <a:spcBef>
                <a:spcPts val="3300"/>
              </a:spcBef>
              <a:buBlip>
                <a:blip r:embed="rId4"/>
              </a:buBlip>
              <a:defRPr sz="2520">
                <a:effectLst/>
                <a:latin typeface="Avenir Next"/>
                <a:ea typeface="Avenir Next"/>
                <a:cs typeface="Avenir Next"/>
                <a:sym typeface="Avenir Next"/>
              </a:defRPr>
            </a:pPr>
            <a:r>
              <a:t>Youneek presents the user with case scenarios that will help him obtain life bars. </a:t>
            </a:r>
          </a:p>
          <a:p>
            <a:pPr marL="341375" indent="-341375" defTabSz="384047">
              <a:spcBef>
                <a:spcPts val="3300"/>
              </a:spcBef>
              <a:buBlip>
                <a:blip r:embed="rId4"/>
              </a:buBlip>
              <a:defRPr sz="2520">
                <a:effectLst/>
                <a:latin typeface="Avenir Next"/>
                <a:ea typeface="Avenir Next"/>
                <a:cs typeface="Avenir Next"/>
                <a:sym typeface="Avenir Next"/>
              </a:defRPr>
            </a:pPr>
            <a:r>
              <a:t>If the user answers correctly (by showing empathy) Youneek is able to move to the next stop until he reaches his final destination.</a:t>
            </a:r>
          </a:p>
        </p:txBody>
      </p:sp>
      <p:sp>
        <p:nvSpPr>
          <p:cNvPr id="153" name="Original Photo by Lenin Estrada on Unsplash (edit S.Duffieux)"/>
          <p:cNvSpPr txBox="1"/>
          <p:nvPr/>
        </p:nvSpPr>
        <p:spPr>
          <a:xfrm>
            <a:off x="7410025" y="8699499"/>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5" invalidUrl="" action="" tgtFrame="" tooltip="" history="1" highlightClick="0" endSnd="0"/>
              </a:rPr>
              <a:t>Lenin Estrada</a:t>
            </a:r>
            <a:r>
              <a:rPr>
                <a:solidFill>
                  <a:srgbClr val="111111"/>
                </a:solidFill>
              </a:rPr>
              <a:t> on </a:t>
            </a:r>
            <a:r>
              <a:rPr u="sng">
                <a:hlinkClick r:id="rId6" invalidUrl="" action="" tgtFrame="" tooltip="" history="1" highlightClick="0" endSnd="0"/>
              </a:rPr>
              <a:t>Unsplash</a:t>
            </a:r>
            <a:r>
              <a:t> (edit S.Duffieux)</a:t>
            </a:r>
          </a:p>
        </p:txBody>
      </p:sp>
      <p:sp>
        <p:nvSpPr>
          <p:cNvPr id="154" name="FEATURES AND OVERALL STRUCTURE"/>
          <p:cNvSpPr txBox="1"/>
          <p:nvPr>
            <p:ph type="title"/>
          </p:nvPr>
        </p:nvSpPr>
        <p:spPr>
          <a:xfrm>
            <a:off x="680839" y="152400"/>
            <a:ext cx="12055823" cy="2590800"/>
          </a:xfrm>
          <a:prstGeom prst="rect">
            <a:avLst/>
          </a:prstGeom>
        </p:spPr>
        <p:txBody>
          <a:bodyPr/>
          <a:lstStyle>
            <a:lvl1pPr>
              <a:defRPr sz="4600">
                <a:latin typeface="Avenir Next"/>
                <a:ea typeface="Avenir Next"/>
                <a:cs typeface="Avenir Next"/>
                <a:sym typeface="Avenir Next"/>
              </a:defRPr>
            </a:lvl1pPr>
          </a:lstStyle>
          <a:p>
            <a:pPr/>
            <a:r>
              <a:t>FEATURES AND OVERALL STRUCTURE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6" name="Youneek_Robot_Image.jpg" descr="Youneek_Robot_Image.jpg"/>
          <p:cNvPicPr>
            <a:picLocks noChangeAspect="0"/>
          </p:cNvPicPr>
          <p:nvPr>
            <p:ph type="pic" idx="13"/>
          </p:nvPr>
        </p:nvPicPr>
        <p:blipFill>
          <a:blip r:embed="rId3">
            <a:extLst/>
          </a:blip>
          <a:stretch>
            <a:fillRect/>
          </a:stretch>
        </p:blipFill>
        <p:spPr>
          <a:xfrm>
            <a:off x="7236967" y="2641600"/>
            <a:ext cx="4421633" cy="6045200"/>
          </a:xfrm>
          <a:prstGeom prst="rect">
            <a:avLst/>
          </a:prstGeom>
        </p:spPr>
      </p:pic>
      <p:sp>
        <p:nvSpPr>
          <p:cNvPr id="157"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4" invalidUrl="" action="" tgtFrame="" tooltip="" history="1" highlightClick="0" endSnd="0"/>
              </a:rPr>
              <a:t>Lenin Estrada</a:t>
            </a:r>
            <a:r>
              <a:rPr>
                <a:solidFill>
                  <a:srgbClr val="111111"/>
                </a:solidFill>
              </a:rPr>
              <a:t> on </a:t>
            </a:r>
            <a:r>
              <a:rPr u="sng">
                <a:hlinkClick r:id="rId5" invalidUrl="" action="" tgtFrame="" tooltip="" history="1" highlightClick="0" endSnd="0"/>
              </a:rPr>
              <a:t>Unsplash</a:t>
            </a:r>
            <a:r>
              <a:t> (edit S.Duffieux)</a:t>
            </a:r>
          </a:p>
        </p:txBody>
      </p:sp>
      <p:sp>
        <p:nvSpPr>
          <p:cNvPr id="158" name="Youneek Mind is the story of a little Robot who takes the user on an adventure to Kind Land.…"/>
          <p:cNvSpPr txBox="1"/>
          <p:nvPr>
            <p:ph type="body" sz="half" idx="1"/>
          </p:nvPr>
        </p:nvSpPr>
        <p:spPr>
          <a:prstGeom prst="rect">
            <a:avLst/>
          </a:prstGeom>
        </p:spPr>
        <p:txBody>
          <a:bodyPr/>
          <a:lstStyle/>
          <a:p>
            <a:pPr marL="341375" indent="-341375" defTabSz="384047">
              <a:spcBef>
                <a:spcPts val="3300"/>
              </a:spcBef>
              <a:buBlip>
                <a:blip r:embed="rId6"/>
              </a:buBlip>
              <a:defRPr sz="2520">
                <a:effectLst/>
                <a:latin typeface="Avenir Next"/>
                <a:ea typeface="Avenir Next"/>
                <a:cs typeface="Avenir Next"/>
                <a:sym typeface="Avenir Next"/>
              </a:defRPr>
            </a:pPr>
            <a:r>
              <a:t>Youneek Mind is the story of a little Robot who takes the user on an adventure to Kind Land.</a:t>
            </a:r>
          </a:p>
          <a:p>
            <a:pPr marL="341375" indent="-341375" defTabSz="384047">
              <a:spcBef>
                <a:spcPts val="3300"/>
              </a:spcBef>
              <a:buBlip>
                <a:blip r:embed="rId6"/>
              </a:buBlip>
              <a:defRPr sz="2520">
                <a:effectLst/>
                <a:latin typeface="Avenir Next"/>
                <a:ea typeface="Avenir Next"/>
                <a:cs typeface="Avenir Next"/>
                <a:sym typeface="Avenir Next"/>
              </a:defRPr>
            </a:pPr>
            <a:r>
              <a:t>Youneek presents the user with case scenarios that will help him obtain life bars. If the user answers correctly (by showing empathy) Youneek is able to move to the next stop until he reaches his final destination.</a:t>
            </a:r>
          </a:p>
        </p:txBody>
      </p:sp>
      <p:sp>
        <p:nvSpPr>
          <p:cNvPr id="159" name="FEATURES AND OVERALL STRUCTURE"/>
          <p:cNvSpPr txBox="1"/>
          <p:nvPr>
            <p:ph type="title"/>
          </p:nvPr>
        </p:nvSpPr>
        <p:spPr>
          <a:xfrm>
            <a:off x="680839" y="152400"/>
            <a:ext cx="12055823" cy="2590800"/>
          </a:xfrm>
          <a:prstGeom prst="rect">
            <a:avLst/>
          </a:prstGeom>
        </p:spPr>
        <p:txBody>
          <a:bodyPr/>
          <a:lstStyle>
            <a:lvl1pPr>
              <a:defRPr sz="4900">
                <a:latin typeface="Avenir Next"/>
                <a:ea typeface="Avenir Next"/>
                <a:cs typeface="Avenir Next"/>
                <a:sym typeface="Avenir Next"/>
              </a:defRPr>
            </a:lvl1pPr>
          </a:lstStyle>
          <a:p>
            <a:pPr/>
            <a:r>
              <a:t>FEATURES AND OVERALL STRUCTURE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1" name="Youneek_Robot_Image.jpg" descr="Youneek_Robot_Image.jpg"/>
          <p:cNvPicPr>
            <a:picLocks noChangeAspect="0"/>
          </p:cNvPicPr>
          <p:nvPr>
            <p:ph type="pic" idx="13"/>
          </p:nvPr>
        </p:nvPicPr>
        <p:blipFill>
          <a:blip r:embed="rId2">
            <a:extLst/>
          </a:blip>
          <a:stretch>
            <a:fillRect/>
          </a:stretch>
        </p:blipFill>
        <p:spPr>
          <a:xfrm>
            <a:off x="7236967" y="2641600"/>
            <a:ext cx="4421633" cy="6045200"/>
          </a:xfrm>
          <a:prstGeom prst="rect">
            <a:avLst/>
          </a:prstGeom>
        </p:spPr>
      </p:pic>
      <p:sp>
        <p:nvSpPr>
          <p:cNvPr id="162" name="IMPORTANT PARTS OF THE CODE"/>
          <p:cNvSpPr txBox="1"/>
          <p:nvPr>
            <p:ph type="title"/>
          </p:nvPr>
        </p:nvSpPr>
        <p:spPr>
          <a:xfrm>
            <a:off x="1722784" y="152400"/>
            <a:ext cx="10084942" cy="2590800"/>
          </a:xfrm>
          <a:prstGeom prst="rect">
            <a:avLst/>
          </a:prstGeom>
        </p:spPr>
        <p:txBody>
          <a:bodyPr/>
          <a:lstStyle>
            <a:lvl1pPr>
              <a:defRPr sz="4900">
                <a:latin typeface="Avenir Next"/>
                <a:ea typeface="Avenir Next"/>
                <a:cs typeface="Avenir Next"/>
                <a:sym typeface="Avenir Next"/>
              </a:defRPr>
            </a:lvl1pPr>
          </a:lstStyle>
          <a:p>
            <a:pPr/>
            <a:r>
              <a:t>IMPORTANT PARTS OF THE CODE</a:t>
            </a:r>
          </a:p>
        </p:txBody>
      </p:sp>
      <p:sp>
        <p:nvSpPr>
          <p:cNvPr id="163" name="Game produces printed output using Classes &amp; Methods for the main parts of the game:…"/>
          <p:cNvSpPr txBox="1"/>
          <p:nvPr>
            <p:ph type="body" sz="half" idx="1"/>
          </p:nvPr>
        </p:nvSpPr>
        <p:spPr>
          <a:prstGeom prst="rect">
            <a:avLst/>
          </a:prstGeom>
        </p:spPr>
        <p:txBody>
          <a:bodyPr/>
          <a:lstStyle/>
          <a:p>
            <a:pPr marL="341375" indent="-341375" defTabSz="384047">
              <a:spcBef>
                <a:spcPts val="3300"/>
              </a:spcBef>
              <a:buBlip>
                <a:blip r:embed="rId3"/>
              </a:buBlip>
              <a:defRPr sz="2520">
                <a:effectLst/>
                <a:latin typeface="Avenir Next"/>
                <a:ea typeface="Avenir Next"/>
                <a:cs typeface="Avenir Next"/>
                <a:sym typeface="Avenir Next"/>
              </a:defRPr>
            </a:pPr>
            <a:r>
              <a:t>Game produces printed output using Classes &amp; Methods for the main parts of the game:</a:t>
            </a:r>
          </a:p>
          <a:p>
            <a:pPr lvl="1" marL="802766" indent="-344042" defTabSz="384047">
              <a:spcBef>
                <a:spcPts val="3300"/>
              </a:spcBef>
              <a:buSzPct val="95000"/>
              <a:buChar char="•"/>
              <a:defRPr sz="2520">
                <a:effectLst/>
                <a:latin typeface="Avenir Next"/>
                <a:ea typeface="Avenir Next"/>
                <a:cs typeface="Avenir Next"/>
                <a:sym typeface="Avenir Next"/>
              </a:defRPr>
            </a:pPr>
            <a:r>
              <a:t>Youneek life bars.</a:t>
            </a:r>
          </a:p>
          <a:p>
            <a:pPr lvl="1" marL="802766" indent="-344042" defTabSz="384047">
              <a:spcBef>
                <a:spcPts val="3300"/>
              </a:spcBef>
              <a:buSzPct val="95000"/>
              <a:buChar char="•"/>
              <a:defRPr sz="2520">
                <a:effectLst/>
                <a:latin typeface="Avenir Next"/>
                <a:ea typeface="Avenir Next"/>
                <a:cs typeface="Avenir Next"/>
                <a:sym typeface="Avenir Next"/>
              </a:defRPr>
            </a:pPr>
            <a:r>
              <a:t>Case scenarios (kept short to suit target audience).</a:t>
            </a:r>
          </a:p>
          <a:p>
            <a:pPr lvl="1" marL="802766" indent="-344042" defTabSz="384047">
              <a:spcBef>
                <a:spcPts val="3300"/>
              </a:spcBef>
              <a:buSzPct val="95000"/>
              <a:buChar char="•"/>
              <a:defRPr sz="2520">
                <a:effectLst/>
                <a:latin typeface="Avenir Next"/>
                <a:ea typeface="Avenir Next"/>
                <a:cs typeface="Avenir Next"/>
                <a:sym typeface="Avenir Next"/>
              </a:defRPr>
            </a:pPr>
            <a:r>
              <a:t>User input (selecting answers, continue game, etc.).</a:t>
            </a:r>
          </a:p>
        </p:txBody>
      </p:sp>
      <p:sp>
        <p:nvSpPr>
          <p:cNvPr id="164"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4" invalidUrl="" action="" tgtFrame="" tooltip="" history="1" highlightClick="0" endSnd="0"/>
              </a:rPr>
              <a:t>Lenin Estrada</a:t>
            </a:r>
            <a:r>
              <a:rPr>
                <a:solidFill>
                  <a:srgbClr val="111111"/>
                </a:solidFill>
              </a:rPr>
              <a:t> on </a:t>
            </a:r>
            <a:r>
              <a:rPr u="sng">
                <a:hlinkClick r:id="rId5" invalidUrl="" action="" tgtFrame="" tooltip="" history="1" highlightClick="0" endSnd="0"/>
              </a:rPr>
              <a:t>Unsplash</a:t>
            </a:r>
            <a:r>
              <a:t> (edit S.Duffieux)</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6" name="Youneek_Robot_Image.jpg" descr="Youneek_Robot_Image.jpg"/>
          <p:cNvPicPr>
            <a:picLocks noChangeAspect="0"/>
          </p:cNvPicPr>
          <p:nvPr>
            <p:ph type="pic" idx="13"/>
          </p:nvPr>
        </p:nvPicPr>
        <p:blipFill>
          <a:blip r:embed="rId2">
            <a:extLst/>
          </a:blip>
          <a:stretch>
            <a:fillRect/>
          </a:stretch>
        </p:blipFill>
        <p:spPr>
          <a:xfrm>
            <a:off x="7236967" y="2641600"/>
            <a:ext cx="4421633" cy="6045200"/>
          </a:xfrm>
          <a:prstGeom prst="rect">
            <a:avLst/>
          </a:prstGeom>
        </p:spPr>
      </p:pic>
      <p:sp>
        <p:nvSpPr>
          <p:cNvPr id="167" name="IMPORTANT PARTS OF THE CODE"/>
          <p:cNvSpPr txBox="1"/>
          <p:nvPr>
            <p:ph type="title"/>
          </p:nvPr>
        </p:nvSpPr>
        <p:spPr>
          <a:xfrm>
            <a:off x="1722784" y="152400"/>
            <a:ext cx="10084942" cy="2590800"/>
          </a:xfrm>
          <a:prstGeom prst="rect">
            <a:avLst/>
          </a:prstGeom>
        </p:spPr>
        <p:txBody>
          <a:bodyPr/>
          <a:lstStyle>
            <a:lvl1pPr>
              <a:defRPr sz="4900">
                <a:latin typeface="Avenir Next"/>
                <a:ea typeface="Avenir Next"/>
                <a:cs typeface="Avenir Next"/>
                <a:sym typeface="Avenir Next"/>
              </a:defRPr>
            </a:lvl1pPr>
          </a:lstStyle>
          <a:p>
            <a:pPr/>
            <a:r>
              <a:t>IMPORTANT PARTS OF THE CODE</a:t>
            </a:r>
          </a:p>
        </p:txBody>
      </p:sp>
      <p:sp>
        <p:nvSpPr>
          <p:cNvPr id="168" name="Invalid inputs are handled with a friendly error message prompting the user to enter the correct value…"/>
          <p:cNvSpPr txBox="1"/>
          <p:nvPr>
            <p:ph type="body" sz="half" idx="1"/>
          </p:nvPr>
        </p:nvSpPr>
        <p:spPr>
          <a:prstGeom prst="rect">
            <a:avLst/>
          </a:prstGeom>
        </p:spPr>
        <p:txBody>
          <a:bodyPr/>
          <a:lstStyle/>
          <a:p>
            <a:pPr marL="357631" indent="-357631" defTabSz="402336">
              <a:spcBef>
                <a:spcPts val="3500"/>
              </a:spcBef>
              <a:buBlip>
                <a:blip r:embed="rId3"/>
              </a:buBlip>
              <a:defRPr sz="2640">
                <a:effectLst/>
                <a:latin typeface="Avenir Next"/>
                <a:ea typeface="Avenir Next"/>
                <a:cs typeface="Avenir Next"/>
                <a:sym typeface="Avenir Next"/>
              </a:defRPr>
            </a:pPr>
            <a:r>
              <a:t>Invalid inputs are handled with a friendly error message prompting the user to enter the correct value</a:t>
            </a:r>
          </a:p>
          <a:p>
            <a:pPr marL="357631" indent="-357631" defTabSz="402336">
              <a:spcBef>
                <a:spcPts val="3500"/>
              </a:spcBef>
              <a:buBlip>
                <a:blip r:embed="rId3"/>
              </a:buBlip>
              <a:defRPr sz="2640">
                <a:effectLst/>
                <a:latin typeface="Avenir Next"/>
                <a:ea typeface="Avenir Next"/>
                <a:cs typeface="Avenir Next"/>
                <a:sym typeface="Avenir Next"/>
              </a:defRPr>
            </a:pPr>
            <a:r>
              <a:t>Game produces text in various colours using the Colorize gem.</a:t>
            </a:r>
          </a:p>
          <a:p>
            <a:pPr marL="357631" indent="-357631" defTabSz="402336">
              <a:spcBef>
                <a:spcPts val="3500"/>
              </a:spcBef>
              <a:buBlip>
                <a:blip r:embed="rId3"/>
              </a:buBlip>
              <a:defRPr sz="2640">
                <a:effectLst/>
                <a:latin typeface="Avenir Next"/>
                <a:ea typeface="Avenir Next"/>
                <a:cs typeface="Avenir Next"/>
                <a:sym typeface="Avenir Next"/>
              </a:defRPr>
            </a:pPr>
            <a:r>
              <a:t>Artii Gem is use to empathise the name of the game and each stop.</a:t>
            </a:r>
          </a:p>
        </p:txBody>
      </p:sp>
      <p:sp>
        <p:nvSpPr>
          <p:cNvPr id="169"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4" invalidUrl="" action="" tgtFrame="" tooltip="" history="1" highlightClick="0" endSnd="0"/>
              </a:rPr>
              <a:t>Lenin Estrada</a:t>
            </a:r>
            <a:r>
              <a:rPr>
                <a:solidFill>
                  <a:srgbClr val="111111"/>
                </a:solidFill>
              </a:rPr>
              <a:t> on </a:t>
            </a:r>
            <a:r>
              <a:rPr u="sng">
                <a:hlinkClick r:id="rId5" invalidUrl="" action="" tgtFrame="" tooltip="" history="1" highlightClick="0" endSnd="0"/>
              </a:rPr>
              <a:t>Unsplash</a:t>
            </a:r>
            <a:r>
              <a:t> (edit S.Duffieux)</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Youneek_Robot_Image.jpg" descr="Youneek_Robot_Image.jpg"/>
          <p:cNvPicPr>
            <a:picLocks noChangeAspect="0"/>
          </p:cNvPicPr>
          <p:nvPr>
            <p:ph type="pic" idx="13"/>
          </p:nvPr>
        </p:nvPicPr>
        <p:blipFill>
          <a:blip r:embed="rId2">
            <a:extLst/>
          </a:blip>
          <a:stretch>
            <a:fillRect/>
          </a:stretch>
        </p:blipFill>
        <p:spPr>
          <a:xfrm>
            <a:off x="7236967" y="2641600"/>
            <a:ext cx="4421633" cy="6045200"/>
          </a:xfrm>
          <a:prstGeom prst="rect">
            <a:avLst/>
          </a:prstGeom>
        </p:spPr>
      </p:pic>
      <p:sp>
        <p:nvSpPr>
          <p:cNvPr id="172" name="YOUNEEK MIND"/>
          <p:cNvSpPr txBox="1"/>
          <p:nvPr>
            <p:ph type="title"/>
          </p:nvPr>
        </p:nvSpPr>
        <p:spPr>
          <a:xfrm>
            <a:off x="1722784" y="152400"/>
            <a:ext cx="10084942" cy="2590800"/>
          </a:xfrm>
          <a:prstGeom prst="rect">
            <a:avLst/>
          </a:prstGeom>
        </p:spPr>
        <p:txBody>
          <a:bodyPr/>
          <a:lstStyle>
            <a:lvl1pPr>
              <a:defRPr sz="5700">
                <a:latin typeface="Avenir Next"/>
                <a:ea typeface="Avenir Next"/>
                <a:cs typeface="Avenir Next"/>
                <a:sym typeface="Avenir Next"/>
              </a:defRPr>
            </a:lvl1pPr>
          </a:lstStyle>
          <a:p>
            <a:pPr/>
            <a:r>
              <a:t>YOUNEEK MIND</a:t>
            </a:r>
          </a:p>
        </p:txBody>
      </p:sp>
      <p:sp>
        <p:nvSpPr>
          <p:cNvPr id="173" name="With repetition of use, Youneek Mind could help the user to remember each case scenario and how they were able to show empathy and therefore apply this to their everyday life."/>
          <p:cNvSpPr txBox="1"/>
          <p:nvPr>
            <p:ph type="body" sz="half" idx="1"/>
          </p:nvPr>
        </p:nvSpPr>
        <p:spPr>
          <a:prstGeom prst="rect">
            <a:avLst/>
          </a:prstGeom>
        </p:spPr>
        <p:txBody>
          <a:bodyPr/>
          <a:lstStyle>
            <a:lvl1pPr>
              <a:buBlip>
                <a:blip r:embed="rId3"/>
              </a:buBlip>
              <a:defRPr>
                <a:latin typeface="Avenir Next"/>
                <a:ea typeface="Avenir Next"/>
                <a:cs typeface="Avenir Next"/>
                <a:sym typeface="Avenir Next"/>
              </a:defRPr>
            </a:lvl1pPr>
          </a:lstStyle>
          <a:p>
            <a:pPr>
              <a:defRPr>
                <a:effectLst/>
              </a:defRPr>
            </a:pPr>
            <a:r>
              <a:t>With repetition of use, Youneek Mind could help the user to remember each case scenario and how they were able to show empathy and therefore apply this to their everyday life.</a:t>
            </a:r>
          </a:p>
        </p:txBody>
      </p:sp>
      <p:sp>
        <p:nvSpPr>
          <p:cNvPr id="174" name="Original Photo by Lenin Estrada on Unsplash (edit S.Duffieux)"/>
          <p:cNvSpPr txBox="1"/>
          <p:nvPr/>
        </p:nvSpPr>
        <p:spPr>
          <a:xfrm>
            <a:off x="7410025" y="8699500"/>
            <a:ext cx="4775157" cy="27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200">
                <a:solidFill>
                  <a:srgbClr val="000000"/>
                </a:solidFill>
                <a:latin typeface="Helvetica"/>
                <a:ea typeface="Helvetica"/>
                <a:cs typeface="Helvetica"/>
                <a:sym typeface="Helvetica"/>
              </a:defRPr>
            </a:pPr>
            <a:r>
              <a:t>Original </a:t>
            </a:r>
            <a:r>
              <a:rPr>
                <a:solidFill>
                  <a:srgbClr val="111111"/>
                </a:solidFill>
              </a:rPr>
              <a:t>Photo by </a:t>
            </a:r>
            <a:r>
              <a:rPr u="sng">
                <a:hlinkClick r:id="rId4" invalidUrl="" action="" tgtFrame="" tooltip="" history="1" highlightClick="0" endSnd="0"/>
              </a:rPr>
              <a:t>Lenin Estrada</a:t>
            </a:r>
            <a:r>
              <a:rPr>
                <a:solidFill>
                  <a:srgbClr val="111111"/>
                </a:solidFill>
              </a:rPr>
              <a:t> on </a:t>
            </a:r>
            <a:r>
              <a:rPr u="sng">
                <a:hlinkClick r:id="rId5" invalidUrl="" action="" tgtFrame="" tooltip="" history="1" highlightClick="0" endSnd="0"/>
              </a:rPr>
              <a:t>Unsplash</a:t>
            </a:r>
            <a:r>
              <a:t> (edit S.Duffieux)</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Youneek_Robot_Image.jpg" descr="Youneek_Robot_Image.jpg"/>
          <p:cNvPicPr>
            <a:picLocks noChangeAspect="1"/>
          </p:cNvPicPr>
          <p:nvPr>
            <p:ph type="pic" idx="13"/>
          </p:nvPr>
        </p:nvPicPr>
        <p:blipFill>
          <a:blip r:embed="rId2">
            <a:extLst/>
          </a:blip>
          <a:srcRect l="5546" t="0" r="5546" b="0"/>
          <a:stretch>
            <a:fillRect/>
          </a:stretch>
        </p:blipFill>
        <p:spPr>
          <a:xfrm>
            <a:off x="889000" y="139700"/>
            <a:ext cx="13004800" cy="9753600"/>
          </a:xfrm>
          <a:prstGeom prst="rect">
            <a:avLst/>
          </a:prstGeom>
        </p:spPr>
      </p:pic>
      <p:sp>
        <p:nvSpPr>
          <p:cNvPr id="177" name="“Empathy is seeing with the eyes of another, listening with the ears of another and feeling with the heart of another.” – Alfred Adler."/>
          <p:cNvSpPr txBox="1"/>
          <p:nvPr/>
        </p:nvSpPr>
        <p:spPr>
          <a:xfrm>
            <a:off x="1615162" y="1428748"/>
            <a:ext cx="5592456" cy="38227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000">
                <a:effectLst>
                  <a:outerShdw sx="100000" sy="100000" kx="0" ky="0" algn="b" rotWithShape="0" blurRad="25400" dist="25400" dir="2700000">
                    <a:srgbClr val="FFFFFF">
                      <a:alpha val="50000"/>
                    </a:srgbClr>
                  </a:outerShdw>
                </a:effectLst>
              </a:defRPr>
            </a:pPr>
            <a:r>
              <a:rPr>
                <a:solidFill>
                  <a:srgbClr val="FFFFFF"/>
                </a:solidFill>
              </a:rPr>
              <a:t>“</a:t>
            </a:r>
            <a:r>
              <a:rPr b="1">
                <a:solidFill>
                  <a:srgbClr val="FFFFFF"/>
                </a:solidFill>
              </a:rPr>
              <a:t>Empathy</a:t>
            </a:r>
            <a:r>
              <a:rPr>
                <a:solidFill>
                  <a:srgbClr val="FFFFFF"/>
                </a:solidFill>
              </a:rPr>
              <a:t> is seeing with the eyes of another, listening with the ears of another and feeling with the heart of another.” – Alfred Adler. </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LinenBook">
  <a:themeElements>
    <a:clrScheme name="LinenBook">
      <a:dk1>
        <a:srgbClr val="363929"/>
      </a:dk1>
      <a:lt1>
        <a:srgbClr val="181039"/>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outerShdw sx="100000" sy="100000" kx="0" ky="0" algn="b" rotWithShape="0" blurRad="25400" dist="12700" dir="540000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LinenBook">
  <a:themeElements>
    <a:clrScheme name="LinenBook">
      <a:dk1>
        <a:srgbClr val="000000"/>
      </a:dk1>
      <a:lt1>
        <a:srgbClr val="FFFFFF"/>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outerShdw sx="100000" sy="100000" kx="0" ky="0" algn="b" rotWithShape="0" blurRad="25400" dist="12700" dir="540000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